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9" r:id="rId6"/>
    <p:sldId id="288" r:id="rId7"/>
    <p:sldId id="290" r:id="rId8"/>
    <p:sldId id="292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D2DEEF"/>
    <a:srgbClr val="FF33CC"/>
    <a:srgbClr val="FF3399"/>
    <a:srgbClr val="323264"/>
    <a:srgbClr val="963232"/>
    <a:srgbClr val="32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tortenelem_8/lecke_06_041" TargetMode="External"/><Relationship Id="rId2" Type="http://schemas.openxmlformats.org/officeDocument/2006/relationships/hyperlink" Target="https://www.nkp.hu/tankonyv/tortenelem_8/lecke_06_04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hu/tankonyv/tortenelem_8/lecke_06_04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nkp.hu/tankonyv/tortenelem_8/lecke_06_04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486292" y="1649691"/>
            <a:ext cx="9144000" cy="194511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Politikai rendszerek és államformák</a:t>
            </a:r>
            <a:b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állam mi vagyunk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22828"/>
          </a:xfrm>
        </p:spPr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8.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FI-504010801/1</a:t>
            </a:r>
          </a:p>
          <a:p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3" name="Téglalap 2">
            <a:hlinkClick r:id="rId2"/>
          </p:cNvPr>
          <p:cNvSpPr/>
          <p:nvPr/>
        </p:nvSpPr>
        <p:spPr>
          <a:xfrm>
            <a:off x="5065171" y="652436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" name="Téglalap 4">
            <a:hlinkClick r:id="rId3"/>
          </p:cNvPr>
          <p:cNvSpPr/>
          <p:nvPr/>
        </p:nvSpPr>
        <p:spPr>
          <a:xfrm>
            <a:off x="4999754" y="4442201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0475" y="645963"/>
            <a:ext cx="1198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</a:t>
            </a:r>
            <a:r>
              <a:rPr lang="hu-HU" sz="2400" b="1" dirty="0" smtClean="0">
                <a:solidFill>
                  <a:srgbClr val="002060"/>
                </a:solidFill>
              </a:rPr>
              <a:t>. Jellemezze a politikai rendszereket, tankönyv, internet!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megoldásért a piros szövegre!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Politikai rendszerek, államformák</a:t>
            </a: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14110"/>
              </p:ext>
            </p:extLst>
          </p:nvPr>
        </p:nvGraphicFramePr>
        <p:xfrm>
          <a:off x="108931" y="1106167"/>
          <a:ext cx="11834832" cy="535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661">
                  <a:extLst>
                    <a:ext uri="{9D8B030D-6E8A-4147-A177-3AD203B41FA5}">
                      <a16:colId xmlns:a16="http://schemas.microsoft.com/office/drawing/2014/main" val="398292822"/>
                    </a:ext>
                  </a:extLst>
                </a:gridCol>
                <a:gridCol w="3195686">
                  <a:extLst>
                    <a:ext uri="{9D8B030D-6E8A-4147-A177-3AD203B41FA5}">
                      <a16:colId xmlns:a16="http://schemas.microsoft.com/office/drawing/2014/main" val="1018827853"/>
                    </a:ext>
                  </a:extLst>
                </a:gridCol>
                <a:gridCol w="3280528">
                  <a:extLst>
                    <a:ext uri="{9D8B030D-6E8A-4147-A177-3AD203B41FA5}">
                      <a16:colId xmlns:a16="http://schemas.microsoft.com/office/drawing/2014/main" val="2177445790"/>
                    </a:ext>
                  </a:extLst>
                </a:gridCol>
                <a:gridCol w="3289957">
                  <a:extLst>
                    <a:ext uri="{9D8B030D-6E8A-4147-A177-3AD203B41FA5}">
                      <a16:colId xmlns:a16="http://schemas.microsoft.com/office/drawing/2014/main" val="3575904470"/>
                    </a:ext>
                  </a:extLst>
                </a:gridCol>
              </a:tblGrid>
              <a:tr h="44603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Politikai rendszer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Demokrácia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Autokrácia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Diktatúra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859896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400477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43651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948263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15225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27177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014539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272001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031324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154023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34657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222585"/>
                  </a:ext>
                </a:extLst>
              </a:tr>
            </a:tbl>
          </a:graphicData>
        </a:graphic>
      </p:graphicFrame>
      <p:sp>
        <p:nvSpPr>
          <p:cNvPr id="18" name="Téglalap 17"/>
          <p:cNvSpPr/>
          <p:nvPr/>
        </p:nvSpPr>
        <p:spPr>
          <a:xfrm>
            <a:off x="131457" y="338166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Pártok</a:t>
            </a:r>
          </a:p>
        </p:txBody>
      </p:sp>
      <p:sp>
        <p:nvSpPr>
          <p:cNvPr id="20" name="Téglalap 19"/>
          <p:cNvSpPr/>
          <p:nvPr/>
        </p:nvSpPr>
        <p:spPr>
          <a:xfrm>
            <a:off x="126572" y="2455261"/>
            <a:ext cx="2007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Parlament szerepe</a:t>
            </a:r>
          </a:p>
        </p:txBody>
      </p:sp>
      <p:sp>
        <p:nvSpPr>
          <p:cNvPr id="21" name="Téglalap 20"/>
          <p:cNvSpPr/>
          <p:nvPr/>
        </p:nvSpPr>
        <p:spPr>
          <a:xfrm>
            <a:off x="135861" y="2040086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Állam vezetője</a:t>
            </a:r>
          </a:p>
        </p:txBody>
      </p:sp>
      <p:sp>
        <p:nvSpPr>
          <p:cNvPr id="22" name="Téglalap 21"/>
          <p:cNvSpPr/>
          <p:nvPr/>
        </p:nvSpPr>
        <p:spPr>
          <a:xfrm>
            <a:off x="134176" y="1567751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Hatalmi ágak</a:t>
            </a:r>
          </a:p>
        </p:txBody>
      </p:sp>
      <p:sp>
        <p:nvSpPr>
          <p:cNvPr id="23" name="Téglalap 22"/>
          <p:cNvSpPr/>
          <p:nvPr/>
        </p:nvSpPr>
        <p:spPr>
          <a:xfrm>
            <a:off x="118718" y="2900488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Igazságszolgáltatás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127948" y="3836519"/>
            <a:ext cx="121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Világnézet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147395" y="4261916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Szavazati jog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147396" y="469555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Választás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138365" y="513980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Szólásszabadság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57418" y="5612529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Terror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108894" y="6047154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Társadalmi élet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2188011" y="1541040"/>
            <a:ext cx="3186259" cy="38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Elkülönülnek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5449371" y="1577937"/>
            <a:ext cx="3186259" cy="38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Részben elkülönülnek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712335" y="1549062"/>
            <a:ext cx="3186259" cy="38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Egy kézben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5399768" y="2030926"/>
            <a:ext cx="3185967" cy="36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Öröklött / Megszerzett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2184935" y="2041792"/>
            <a:ext cx="3166711" cy="38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EAEFF7"/>
                </a:solidFill>
              </a:rPr>
              <a:t>Időszakra </a:t>
            </a:r>
            <a:r>
              <a:rPr lang="hu-HU" dirty="0" smtClean="0">
                <a:solidFill>
                  <a:srgbClr val="EAEFF7"/>
                </a:solidFill>
              </a:rPr>
              <a:t>választott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8690004" y="2041793"/>
            <a:ext cx="321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Egy személy / Csoport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2204187" y="2483317"/>
            <a:ext cx="3137836" cy="38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Legfőbb törvényhozó szerv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8681987" y="2502568"/>
            <a:ext cx="32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Jelentéktelen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370897" y="2483317"/>
            <a:ext cx="328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Másodlagos, függő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2165683" y="2935700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Független, egyenlőség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8691626" y="2935700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Függő, törvényen felül állók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399773" y="2935700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Irányított, csoportérdek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2156058" y="3388090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Többpártrendszer, esély egyenlő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8691620" y="3388090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Egy párt, üldözött ellenzék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5399773" y="3388090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Korlátozott ellenzék, esély más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2156052" y="3821233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Eszmei sokszínűség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8710866" y="3821233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Egy hivatalos eszmerendszer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5409398" y="3821233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Uralkodó világnézet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2165680" y="4303733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Teljes / széleskörű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8710870" y="4273617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Nincs jelentősége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5399773" y="4273617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Szűkített, nyílt szavazás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2194549" y="4716376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Szabad választások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8701244" y="4716376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Egypárti látszatválasztás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5399773" y="4716376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Manipulált választások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2156060" y="5208509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Szólás- sajtó- gyülekezés szabad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8691603" y="5208509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Cenzúra, egy párt, aki irányít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5399773" y="5178393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Korlátozott, manipulált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2156055" y="5611530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Nincs jogosulatlan erőszak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58" name="Szövegdoboz 57"/>
          <p:cNvSpPr txBox="1"/>
          <p:nvPr/>
        </p:nvSpPr>
        <p:spPr>
          <a:xfrm>
            <a:off x="8710875" y="5611530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Állandó fenyegetettség, besúgók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5361272" y="5603146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Időnként, besúgók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60" name="Szövegdoboz 59"/>
          <p:cNvSpPr txBox="1"/>
          <p:nvPr/>
        </p:nvSpPr>
        <p:spPr>
          <a:xfrm>
            <a:off x="2156064" y="6065168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Szabad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8681992" y="6054301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Államilag irányított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5399773" y="6054302"/>
            <a:ext cx="31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Befolyásolt</a:t>
            </a:r>
            <a:endParaRPr lang="hu-HU" dirty="0">
              <a:solidFill>
                <a:srgbClr val="D2D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1600" y="680571"/>
            <a:ext cx="1206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2</a:t>
            </a:r>
            <a:r>
              <a:rPr lang="hu-HU" sz="2400" b="1" dirty="0" smtClean="0">
                <a:solidFill>
                  <a:srgbClr val="002060"/>
                </a:solidFill>
              </a:rPr>
              <a:t>. Csoportosítsa  az egyes szervezetekhez!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megoldásért kattintson a szervezet nevére!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Politikai rendszerek, államformák</a:t>
            </a:r>
          </a:p>
        </p:txBody>
      </p:sp>
      <p:sp>
        <p:nvSpPr>
          <p:cNvPr id="2" name="Téglalap 1"/>
          <p:cNvSpPr/>
          <p:nvPr/>
        </p:nvSpPr>
        <p:spPr>
          <a:xfrm>
            <a:off x="136309" y="1618792"/>
            <a:ext cx="2695074" cy="440837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967250" y="1614174"/>
            <a:ext cx="2695074" cy="440837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793597" y="1623409"/>
            <a:ext cx="2695074" cy="440837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7782" y="1200725"/>
            <a:ext cx="266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Pártok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960256" y="1186872"/>
            <a:ext cx="263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Civil szervezetek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809675" y="1200724"/>
            <a:ext cx="263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Szakszervezetek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876147" y="1071419"/>
            <a:ext cx="2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Önszerveződések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954655" y="1445490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Politikai célból létrehozott testület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897904" y="2073182"/>
            <a:ext cx="2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Nonprofit jellegű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9037783" y="2479962"/>
            <a:ext cx="2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Érdekvédelmi szervezet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926946" y="2886362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Aktuális vezetőtől független világkép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8963892" y="3597563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Pénzügyi támogatást kap az államtól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8890001" y="4225635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Munkavállalói csoportok szerint szerveződik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986983" y="4867562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Tagdíj és adományból tartja fenn magát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9033164" y="5523343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államtól anyagilag is független tagdíj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67398" y="6105235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Fő eszközei: tüntetés, sztrájk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830946" y="6091380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Működési területe: sport, oktatás, kultúra, 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9010073" y="6137562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Egyesület, társaság, alapítványi forma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675746" y="6137562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Cél: a hatalom </a:t>
            </a:r>
            <a:r>
              <a:rPr lang="hu-HU" dirty="0" err="1" smtClean="0"/>
              <a:t>megraga</a:t>
            </a:r>
            <a:r>
              <a:rPr lang="hu-HU" dirty="0" smtClean="0"/>
              <a:t>-dása és megtartása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03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71953 0.0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71575 -0.0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4" y="-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71875 -0.0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38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45143 -0.260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8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47799 0.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77 L -0.47904 0.048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22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9401 -0.257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-128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49206 -0.28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9" y="-1437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1706 -0.140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26237 -0.088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4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25026 -0.22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-111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26276 -0.2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-1375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46667 -0.212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0475" y="645963"/>
            <a:ext cx="103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3</a:t>
            </a:r>
            <a:r>
              <a:rPr lang="hu-HU" sz="2400" b="1" dirty="0" smtClean="0">
                <a:solidFill>
                  <a:srgbClr val="002060"/>
                </a:solidFill>
              </a:rPr>
              <a:t>. Rendezze a táblázatba!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piros szövegre!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Politikai rendszerek, államformák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61706"/>
              </p:ext>
            </p:extLst>
          </p:nvPr>
        </p:nvGraphicFramePr>
        <p:xfrm>
          <a:off x="452582" y="3306619"/>
          <a:ext cx="11379201" cy="350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109">
                  <a:extLst>
                    <a:ext uri="{9D8B030D-6E8A-4147-A177-3AD203B41FA5}">
                      <a16:colId xmlns:a16="http://schemas.microsoft.com/office/drawing/2014/main" val="2215544454"/>
                    </a:ext>
                  </a:extLst>
                </a:gridCol>
                <a:gridCol w="4211782">
                  <a:extLst>
                    <a:ext uri="{9D8B030D-6E8A-4147-A177-3AD203B41FA5}">
                      <a16:colId xmlns:a16="http://schemas.microsoft.com/office/drawing/2014/main" val="4191331308"/>
                    </a:ext>
                  </a:extLst>
                </a:gridCol>
                <a:gridCol w="4701310">
                  <a:extLst>
                    <a:ext uri="{9D8B030D-6E8A-4147-A177-3AD203B41FA5}">
                      <a16:colId xmlns:a16="http://schemas.microsoft.com/office/drawing/2014/main" val="1829038929"/>
                    </a:ext>
                  </a:extLst>
                </a:gridCol>
              </a:tblGrid>
              <a:tr h="93287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796727"/>
                  </a:ext>
                </a:extLst>
              </a:tr>
              <a:tr h="128472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82671"/>
                  </a:ext>
                </a:extLst>
              </a:tr>
              <a:tr h="128472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63711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3877930" y="3392116"/>
            <a:ext cx="2115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Monarchia</a:t>
            </a:r>
          </a:p>
        </p:txBody>
      </p:sp>
      <p:sp>
        <p:nvSpPr>
          <p:cNvPr id="6" name="Téglalap 5"/>
          <p:cNvSpPr/>
          <p:nvPr/>
        </p:nvSpPr>
        <p:spPr>
          <a:xfrm>
            <a:off x="8499494" y="3419826"/>
            <a:ext cx="2351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Köztársaság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05208" y="1137025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Abszolút (korlátlan) monarchia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006437" y="1926736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Parlamentáris monarchia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052616" y="1500910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Alkotmányos monarchia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024908" y="2341420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Vallási vezetőjű monarchia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015671" y="2812473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Rendi monarchia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06400" y="4294909"/>
            <a:ext cx="229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Diktatúra - Autokrácia</a:t>
            </a:r>
            <a:endParaRPr lang="hu-HU" sz="28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29490" y="5897418"/>
            <a:ext cx="229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Demokrácia</a:t>
            </a:r>
            <a:endParaRPr lang="hu-HU" sz="28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666178" y="1034473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Parlamentáris köztársaság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624618" y="1408548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Elnöki, félelnöki köztársaság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485503" y="1759341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Katonai diktatúrák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633855" y="2128984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Szocialista Népköztársaságok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569201" y="2479965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Direktoriális</a:t>
            </a:r>
            <a:r>
              <a:rPr lang="hu-HU" dirty="0" smtClean="0"/>
              <a:t> köztársaság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596910" y="2877130"/>
            <a:ext cx="33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Vallási </a:t>
            </a:r>
            <a:r>
              <a:rPr lang="hu-HU" dirty="0" err="1" smtClean="0"/>
              <a:t>vezetőjü</a:t>
            </a:r>
            <a:r>
              <a:rPr lang="hu-HU" dirty="0" smtClean="0"/>
              <a:t> köztársaság</a:t>
            </a:r>
            <a:endParaRPr lang="hu-HU" dirty="0"/>
          </a:p>
        </p:txBody>
      </p:sp>
      <p:sp>
        <p:nvSpPr>
          <p:cNvPr id="22" name="Téglalap 21">
            <a:hlinkClick r:id="rId2"/>
          </p:cNvPr>
          <p:cNvSpPr/>
          <p:nvPr/>
        </p:nvSpPr>
        <p:spPr>
          <a:xfrm>
            <a:off x="142189" y="1751564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107738" y="1258532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4. Feladat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6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0039 0.7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0221 0.6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0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0521 0.37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8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00169 0.37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5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0612 0.32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62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0703 0.565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1836 0.635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175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01849 0.618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3094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01524 0.33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1655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01771 0.346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73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0052 0.45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28147"/>
              </p:ext>
            </p:extLst>
          </p:nvPr>
        </p:nvGraphicFramePr>
        <p:xfrm>
          <a:off x="0" y="1498600"/>
          <a:ext cx="9848193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938">
                  <a:extLst>
                    <a:ext uri="{9D8B030D-6E8A-4147-A177-3AD203B41FA5}">
                      <a16:colId xmlns:a16="http://schemas.microsoft.com/office/drawing/2014/main" val="921420192"/>
                    </a:ext>
                  </a:extLst>
                </a:gridCol>
                <a:gridCol w="3258207">
                  <a:extLst>
                    <a:ext uri="{9D8B030D-6E8A-4147-A177-3AD203B41FA5}">
                      <a16:colId xmlns:a16="http://schemas.microsoft.com/office/drawing/2014/main" val="2347281003"/>
                    </a:ext>
                  </a:extLst>
                </a:gridCol>
                <a:gridCol w="3605048">
                  <a:extLst>
                    <a:ext uri="{9D8B030D-6E8A-4147-A177-3AD203B41FA5}">
                      <a16:colId xmlns:a16="http://schemas.microsoft.com/office/drawing/2014/main" val="2920776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1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3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00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79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29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455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87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72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24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6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88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69062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641526"/>
            <a:ext cx="94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</a:t>
            </a:r>
            <a:r>
              <a:rPr lang="hu-HU" sz="2400" b="1" dirty="0" smtClean="0">
                <a:solidFill>
                  <a:srgbClr val="002060"/>
                </a:solidFill>
              </a:rPr>
              <a:t>. Az állam melyik szerve</a:t>
            </a:r>
            <a:r>
              <a:rPr lang="hu-HU" sz="2400" b="1" dirty="0">
                <a:solidFill>
                  <a:srgbClr val="002060"/>
                </a:solidFill>
              </a:rPr>
              <a:t>?</a:t>
            </a:r>
            <a:r>
              <a:rPr lang="hu-HU" sz="2400" b="1" dirty="0" smtClean="0">
                <a:solidFill>
                  <a:srgbClr val="002060"/>
                </a:solidFill>
              </a:rPr>
              <a:t>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megoldásért kattintson a meghatározásra!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Az állam mi vagyunk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665944" y="1101848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Köztársasági elnök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4998" y="1457306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Igazságszolgáltatás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830208" y="1447663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Törvényhozás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374470" y="1462291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Végrehajtás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813629" y="2049570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Bírói szervezet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908222" y="3085867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Ügyészség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9937856" y="5889744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Alkotmánybíróság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876690" y="5063225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Parlament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929245" y="4350467"/>
            <a:ext cx="216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Megyei, települési önkormányzatok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9876690" y="1506064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Kormány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897712" y="5433462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Nemzeti Bank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832157" y="2646927"/>
            <a:ext cx="235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Állami Számvevőszék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981907" y="1043718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Magyar Honvédség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946835" y="6298674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Magyar Rendőrség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9872878" y="3561270"/>
            <a:ext cx="224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Önkormányzatok hivatalnokszervezete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930272" y="2203313"/>
            <a:ext cx="282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Központi végrehajtó szerv</a:t>
            </a:r>
            <a:endParaRPr lang="hu-HU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043394" y="2948030"/>
            <a:ext cx="23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Mo</a:t>
            </a:r>
            <a:r>
              <a:rPr lang="hu-HU" b="1" dirty="0" smtClean="0"/>
              <a:t>. központi bankja</a:t>
            </a:r>
            <a:endParaRPr lang="hu-HU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413262" y="3734789"/>
            <a:ext cx="314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Az ogy. pénzügyi </a:t>
            </a:r>
            <a:r>
              <a:rPr lang="hu-HU" b="1" dirty="0"/>
              <a:t>és gazdasági </a:t>
            </a:r>
            <a:endParaRPr lang="hu-HU" b="1" dirty="0" smtClean="0"/>
          </a:p>
          <a:p>
            <a:pPr algn="ctr"/>
            <a:r>
              <a:rPr lang="hu-HU" b="1" dirty="0" smtClean="0"/>
              <a:t>ellenőrző </a:t>
            </a:r>
            <a:r>
              <a:rPr lang="hu-HU" b="1" dirty="0"/>
              <a:t>szerve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509912" y="4753371"/>
            <a:ext cx="3126557" cy="38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Területi függetlenség védelme</a:t>
            </a:r>
            <a:endParaRPr lang="hu-HU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903562" y="5438278"/>
            <a:ext cx="282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Belső rend védelme</a:t>
            </a:r>
            <a:endParaRPr lang="hu-HU" b="1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6354750" y="6488668"/>
            <a:ext cx="343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Önkormányzat végrehajtó szerve</a:t>
            </a:r>
            <a:endParaRPr lang="hu-HU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4800302" y="1097594"/>
            <a:ext cx="282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állam élén álló személy</a:t>
            </a:r>
            <a:endParaRPr lang="hu-HU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183334" y="2229588"/>
            <a:ext cx="282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Legfőbb törvényhozó szerv</a:t>
            </a:r>
            <a:endParaRPr lang="hu-HU" b="1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016469" y="3564402"/>
            <a:ext cx="31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Helyi közösség saját ügyeiben döntéshozó szerve </a:t>
            </a:r>
            <a:endParaRPr lang="hu-HU" b="1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0" y="2965314"/>
            <a:ext cx="299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Büntetőeljárásban közvádló</a:t>
            </a:r>
            <a:endParaRPr lang="hu-HU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-115614" y="2229588"/>
            <a:ext cx="2972314" cy="366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Igazságszolgáltatás szerve</a:t>
            </a:r>
            <a:endParaRPr lang="hu-HU" b="1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0" y="3774609"/>
            <a:ext cx="3037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Alkotmányosság szempont-</a:t>
            </a:r>
            <a:r>
              <a:rPr lang="hu-HU" b="1" dirty="0" err="1" smtClean="0"/>
              <a:t>jából</a:t>
            </a:r>
            <a:r>
              <a:rPr lang="hu-HU" b="1" dirty="0" smtClean="0"/>
              <a:t> jogalkotó tevékeny-</a:t>
            </a:r>
            <a:r>
              <a:rPr lang="hu-HU" b="1" dirty="0" err="1" smtClean="0"/>
              <a:t>séget</a:t>
            </a:r>
            <a:r>
              <a:rPr lang="hu-HU" b="1" dirty="0" smtClean="0"/>
              <a:t> korlátozó szerv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840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52826 -0.2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53021 -0.470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25794 0.482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24453 0.048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78333 -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67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25183 0.105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79023 -0.07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24792 -0.4122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80065 -0.37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39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5026 -0.171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23854 0.3291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0475" y="645963"/>
            <a:ext cx="1192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2</a:t>
            </a:r>
            <a:r>
              <a:rPr lang="hu-HU" sz="2400" b="1" dirty="0" smtClean="0">
                <a:solidFill>
                  <a:srgbClr val="002060"/>
                </a:solidFill>
              </a:rPr>
              <a:t>. Párosítsa  a parlament feladatait a képekhez!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Az állam mi vagyunk- parlament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3" y="1333851"/>
            <a:ext cx="2387166" cy="119358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07" y="3189471"/>
            <a:ext cx="2238375" cy="20383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415" y="1203258"/>
            <a:ext cx="3295650" cy="13906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84" y="4932521"/>
            <a:ext cx="1387404" cy="128617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731" y="3236352"/>
            <a:ext cx="2971800" cy="15430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/>
          <a:srcRect l="12112" t="13375" r="12165" b="12721"/>
          <a:stretch/>
        </p:blipFill>
        <p:spPr>
          <a:xfrm>
            <a:off x="2772075" y="4697129"/>
            <a:ext cx="1463040" cy="142792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8"/>
          <a:srcRect l="17729" t="12536" r="35631"/>
          <a:stretch/>
        </p:blipFill>
        <p:spPr>
          <a:xfrm>
            <a:off x="4918607" y="3848551"/>
            <a:ext cx="1270534" cy="1466248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5813659" y="2396691"/>
            <a:ext cx="283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Megalkotja az Alaptörvényt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866724" y="3540491"/>
            <a:ext cx="173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Törvényalkotás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505075" y="1273909"/>
            <a:ext cx="211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Dönt háború és béke kérdésében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039979" y="2298835"/>
            <a:ext cx="247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Nemzetközi szerződések elfogadása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654970" y="1288181"/>
            <a:ext cx="150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Jóváhagyja a </a:t>
            </a:r>
          </a:p>
          <a:p>
            <a:r>
              <a:rPr lang="hu-HU" dirty="0" smtClean="0"/>
              <a:t>költségvetést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762902" y="1807945"/>
            <a:ext cx="212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Különleges jogrend 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714775" y="2982227"/>
            <a:ext cx="28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Megválasztja Magyarország közjogi méltóságait </a:t>
            </a:r>
            <a:endParaRPr lang="hu-HU" dirty="0"/>
          </a:p>
        </p:txBody>
      </p:sp>
      <p:sp>
        <p:nvSpPr>
          <p:cNvPr id="23" name="Téglalap 22">
            <a:hlinkClick r:id="rId9"/>
          </p:cNvPr>
          <p:cNvSpPr/>
          <p:nvPr/>
        </p:nvSpPr>
        <p:spPr>
          <a:xfrm>
            <a:off x="9239245" y="6169401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506691" y="5555090"/>
            <a:ext cx="368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3</a:t>
            </a:r>
            <a:r>
              <a:rPr lang="hu-HU" b="1" dirty="0" smtClean="0">
                <a:solidFill>
                  <a:srgbClr val="002060"/>
                </a:solidFill>
              </a:rPr>
              <a:t>. Tegye sorrendbe a törvényhozás menetét a </a:t>
            </a:r>
            <a:r>
              <a:rPr lang="hu-HU" b="1" dirty="0" err="1" smtClean="0">
                <a:solidFill>
                  <a:srgbClr val="002060"/>
                </a:solidFill>
              </a:rPr>
              <a:t>tk</a:t>
            </a:r>
            <a:r>
              <a:rPr lang="hu-HU" b="1" dirty="0" smtClean="0">
                <a:solidFill>
                  <a:srgbClr val="002060"/>
                </a:solidFill>
              </a:rPr>
              <a:t>. 192. oldal alapján! 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48034 0.0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3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0365 0.251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34179 0.7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1 0.432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278 L 0.33515 0.711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3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37292 0.432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34323 -0.065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314" y="4147126"/>
            <a:ext cx="2145944" cy="14280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0475" y="645963"/>
            <a:ext cx="1188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4</a:t>
            </a:r>
            <a:r>
              <a:rPr lang="hu-HU" sz="2400" b="1" dirty="0" smtClean="0">
                <a:solidFill>
                  <a:srgbClr val="002060"/>
                </a:solidFill>
              </a:rPr>
              <a:t>. Párosítsa  a kormány feladatát  a képekhez!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Az állam mi vagyunk - kormány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57053"/>
          <a:stretch/>
        </p:blipFill>
        <p:spPr>
          <a:xfrm>
            <a:off x="139167" y="2901840"/>
            <a:ext cx="2474726" cy="15346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756" y="1047605"/>
            <a:ext cx="1621515" cy="129843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697018" y="2281383"/>
            <a:ext cx="26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Minisztériumok irányítása miniszteri tárcák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724401" y="193501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Törvényelőkészítés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024582" y="1131456"/>
            <a:ext cx="161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Legfőbb végre-hajtó szerv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213" y="2693555"/>
            <a:ext cx="2361623" cy="132250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6331524" y="2341417"/>
            <a:ext cx="277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Alkotmányos rend és  jogok védelme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6" y="4983361"/>
            <a:ext cx="3257550" cy="140017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4036291" y="3694545"/>
            <a:ext cx="33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Helyi önkormányzatok ellenőrzése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438073" y="3052617"/>
            <a:ext cx="27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Költségvetési terv készítés</a:t>
            </a:r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130" y="4759111"/>
            <a:ext cx="1678997" cy="144310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4898" y="4626697"/>
            <a:ext cx="2049174" cy="1329392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9"/>
          <a:srcRect l="20691" t="6753" r="24744" b="9446"/>
          <a:stretch/>
        </p:blipFill>
        <p:spPr>
          <a:xfrm>
            <a:off x="166256" y="1099129"/>
            <a:ext cx="1487054" cy="1189644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6807200" y="1260978"/>
            <a:ext cx="270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Fegyveres és rendvédelmi erők irányítása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971964" y="1149926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Tudomány, kultúra, szociális és egészségügy ellátás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10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4 0.1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1862 0.3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32995 0.394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06901 0.36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06276 0.720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60221 0.70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23529 0.241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41003 0.053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1"/>
      <p:bldP spid="14" grpId="0"/>
      <p:bldP spid="16" grpId="0"/>
      <p:bldP spid="18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-4275" y="645963"/>
            <a:ext cx="1215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5</a:t>
            </a:r>
            <a:r>
              <a:rPr lang="hu-HU" sz="2400" b="1" dirty="0" smtClean="0">
                <a:solidFill>
                  <a:srgbClr val="002060"/>
                </a:solidFill>
              </a:rPr>
              <a:t>. Milyen törvénykönyvek vannak, mi a feladatuk!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Az állam mi vagyunk - igazságszolgáltatás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3" y="1092269"/>
            <a:ext cx="2028825" cy="22479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878" y="1320566"/>
            <a:ext cx="2638425" cy="17335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059" y="1282667"/>
            <a:ext cx="2466975" cy="18478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/>
          <a:srcRect t="8687"/>
          <a:stretch/>
        </p:blipFill>
        <p:spPr>
          <a:xfrm>
            <a:off x="88385" y="3801979"/>
            <a:ext cx="2481562" cy="169728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101" y="3847149"/>
            <a:ext cx="2657475" cy="17240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225" y="1334553"/>
            <a:ext cx="2771775" cy="16478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8041" y="3789998"/>
            <a:ext cx="2268066" cy="167715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73255" y="3330341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Polgári Törvénykönyv</a:t>
            </a:r>
            <a:endParaRPr lang="hu-H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78993" y="3097731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Büntető törvénykönyv </a:t>
            </a:r>
            <a:endParaRPr lang="hu-H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668698" y="3165107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Munka törvénykönyv</a:t>
            </a:r>
            <a:endParaRPr lang="hu-H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9652534" y="3030353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Alkotmánybíróság</a:t>
            </a:r>
            <a:endParaRPr lang="hu-H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5875" y="5534526"/>
            <a:ext cx="244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Alperes – felperes</a:t>
            </a:r>
          </a:p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Ok: jogi vita</a:t>
            </a:r>
          </a:p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Ügyvéd</a:t>
            </a:r>
          </a:p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Állam ellen is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262964" y="5640404"/>
            <a:ext cx="308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Ügyészség – közvádló</a:t>
            </a:r>
          </a:p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Nyomozati eljárás felügyelete</a:t>
            </a:r>
          </a:p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Nyomozás: rendőrség</a:t>
            </a:r>
          </a:p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Gyanúsított - vádlott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622181" y="5544152"/>
            <a:ext cx="300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Tisztességes foglalkoztatás</a:t>
            </a:r>
          </a:p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Munkavállalókm munkáltatók</a:t>
            </a:r>
          </a:p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Gazdasági és szociális érdek</a:t>
            </a:r>
          </a:p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Érdekképviseletekre is 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581" y="3798820"/>
            <a:ext cx="2398877" cy="1495075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9596387" y="5284269"/>
            <a:ext cx="2483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Bírói jellegű szervezet</a:t>
            </a:r>
          </a:p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Nem igazságszolgáltató</a:t>
            </a:r>
          </a:p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Jogalkotói hatalmat korlátoz</a:t>
            </a:r>
          </a:p>
          <a:p>
            <a:pPr algn="ctr"/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Alkotmányosság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595</Words>
  <Application>Microsoft Office PowerPoint</Application>
  <PresentationFormat>Szélesvásznú</PresentationFormat>
  <Paragraphs>173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Office-téma</vt:lpstr>
      <vt:lpstr>Politikai rendszerek és államformák Az állam mi vagyunk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305</cp:revision>
  <dcterms:created xsi:type="dcterms:W3CDTF">2018-08-20T12:49:51Z</dcterms:created>
  <dcterms:modified xsi:type="dcterms:W3CDTF">2020-04-13T09:25:46Z</dcterms:modified>
</cp:coreProperties>
</file>